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59"/>
  </p:notesMasterIdLst>
  <p:handoutMasterIdLst>
    <p:handoutMasterId r:id="rId60"/>
  </p:handoutMasterIdLst>
  <p:sldIdLst>
    <p:sldId id="274" r:id="rId4"/>
    <p:sldId id="276" r:id="rId5"/>
    <p:sldId id="428" r:id="rId6"/>
    <p:sldId id="429" r:id="rId7"/>
    <p:sldId id="430" r:id="rId8"/>
    <p:sldId id="432" r:id="rId9"/>
    <p:sldId id="433" r:id="rId10"/>
    <p:sldId id="434" r:id="rId11"/>
    <p:sldId id="435" r:id="rId12"/>
    <p:sldId id="473" r:id="rId13"/>
    <p:sldId id="491" r:id="rId14"/>
    <p:sldId id="489" r:id="rId15"/>
    <p:sldId id="490" r:id="rId16"/>
    <p:sldId id="459" r:id="rId17"/>
    <p:sldId id="461" r:id="rId18"/>
    <p:sldId id="474" r:id="rId19"/>
    <p:sldId id="455" r:id="rId20"/>
    <p:sldId id="469" r:id="rId21"/>
    <p:sldId id="470" r:id="rId22"/>
    <p:sldId id="465" r:id="rId23"/>
    <p:sldId id="466" r:id="rId24"/>
    <p:sldId id="467" r:id="rId25"/>
    <p:sldId id="468" r:id="rId26"/>
    <p:sldId id="480" r:id="rId27"/>
    <p:sldId id="458" r:id="rId28"/>
    <p:sldId id="477" r:id="rId29"/>
    <p:sldId id="481" r:id="rId30"/>
    <p:sldId id="482" r:id="rId31"/>
    <p:sldId id="483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75" r:id="rId50"/>
    <p:sldId id="476" r:id="rId51"/>
    <p:sldId id="471" r:id="rId52"/>
    <p:sldId id="486" r:id="rId53"/>
    <p:sldId id="484" r:id="rId54"/>
    <p:sldId id="488" r:id="rId55"/>
    <p:sldId id="492" r:id="rId56"/>
    <p:sldId id="419" r:id="rId57"/>
    <p:sldId id="420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1" autoAdjust="0"/>
    <p:restoredTop sz="94533" autoAdjust="0"/>
  </p:normalViewPr>
  <p:slideViewPr>
    <p:cSldViewPr>
      <p:cViewPr>
        <p:scale>
          <a:sx n="66" d="100"/>
          <a:sy n="66" d="100"/>
        </p:scale>
        <p:origin x="-440" y="-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0652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2381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564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0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bg-BG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8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06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53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03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6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57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hyperlink" Target="http://www.w3.org/standard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HTTP_30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2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57.png"/><Relationship Id="rId10" Type="http://schemas.openxmlformats.org/officeDocument/2006/relationships/image" Target="../media/image51.png"/><Relationship Id="rId19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3.png"/><Relationship Id="rId22" Type="http://schemas.openxmlformats.org/officeDocument/2006/relationships/hyperlink" Target="http://www.milestonesys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The HTTP Protocol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HTTP, Requests, Responses, Forms, MIME, Caching, Redirects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3847435"/>
            <a:ext cx="3271171" cy="2180781"/>
          </a:xfrm>
          <a:prstGeom prst="rect">
            <a:avLst/>
          </a:prstGeom>
          <a:ln>
            <a:solidFill>
              <a:srgbClr val="00B0F0">
                <a:alpha val="50000"/>
              </a:srgb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55" y="3807577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urlencode(string)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urldecode(string)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Encoding / Decoding in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1" y="2068020"/>
            <a:ext cx="10515602" cy="12326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$text = "Some text /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urlencode($text)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566163"/>
            <a:ext cx="10515602" cy="85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Some+text+%2F+%D0%BD%D1%8F%D0%BA%D0%B0%D0%BA%D1%8A%D0%B2+%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D1%82%D0%B5%D0%BA%D1%81%D1%82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709163"/>
            <a:ext cx="10515602" cy="85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$decodedText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urldecode($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urlEncodedText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decodedText;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1" y="5852163"/>
            <a:ext cx="10515602" cy="472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 /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някакъв текст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800600"/>
            <a:ext cx="10263928" cy="820600"/>
          </a:xfrm>
        </p:spPr>
        <p:txBody>
          <a:bodyPr/>
          <a:lstStyle/>
          <a:p>
            <a:r>
              <a:rPr lang="en-US" dirty="0" smtClean="0"/>
              <a:t>MIME and Media Types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678768"/>
            <a:ext cx="10263928" cy="719034"/>
          </a:xfrm>
        </p:spPr>
        <p:txBody>
          <a:bodyPr/>
          <a:lstStyle/>
          <a:p>
            <a:r>
              <a:rPr lang="en-US" dirty="0"/>
              <a:t>Multi-Purpose Internet Mail </a:t>
            </a:r>
            <a:r>
              <a:rPr lang="en-US" dirty="0" smtClean="0"/>
              <a:t>Extensions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1219200"/>
            <a:ext cx="4214072" cy="3201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39" y="1219200"/>
            <a:ext cx="4591245" cy="3201894"/>
          </a:xfrm>
          <a:prstGeom prst="roundRect">
            <a:avLst>
              <a:gd name="adj" fmla="val 2418"/>
            </a:avLst>
          </a:prstGeom>
        </p:spPr>
      </p:pic>
    </p:spTree>
    <p:extLst>
      <p:ext uri="{BB962C8B-B14F-4D97-AF65-F5344CB8AC3E}">
        <p14:creationId xmlns:p14="http://schemas.microsoft.com/office/powerpoint/2010/main" val="325364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MIME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== Multi-Purpose Internet Mail Extensions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 smtClean="0"/>
              <a:t>, 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Content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 smtClean="0"/>
              <a:t>, e.g</a:t>
            </a:r>
            <a:r>
              <a:rPr lang="en-US" sz="2800" dirty="0"/>
              <a:t>.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 smtClean="0"/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 smtClean="0"/>
              <a:t>, 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 smtClean="0"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Multipart messages (multiple resources in a single document)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/>
                <a:gridCol w="43997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MIME Type / Subtype</a:t>
                      </a:r>
                      <a:endParaRPr lang="en-GB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28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 smtClean="0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JSON data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image/png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PNG image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image/gif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GIF image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text/html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HTML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text/plain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text/xml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XML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video/mp4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MP4</a:t>
                      </a:r>
                      <a:r>
                        <a:rPr lang="en-GB" sz="2800" baseline="0" noProof="1" smtClean="0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application/pdf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>
                          <a:effectLst/>
                        </a:rPr>
                        <a:t>PDF document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MIME Media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4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83484" y="4724942"/>
            <a:ext cx="10568728" cy="820600"/>
          </a:xfrm>
        </p:spPr>
        <p:txBody>
          <a:bodyPr/>
          <a:lstStyle/>
          <a:p>
            <a:r>
              <a:rPr lang="en-US" dirty="0" smtClean="0"/>
              <a:t>How Browsers Open a Web Page?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83484" y="5605566"/>
            <a:ext cx="10568728" cy="719034"/>
          </a:xfrm>
        </p:spPr>
        <p:txBody>
          <a:bodyPr/>
          <a:lstStyle/>
          <a:p>
            <a:r>
              <a:rPr lang="en-US" dirty="0" smtClean="0"/>
              <a:t>DNS Resolve, Connect, HTTP Request, …</a:t>
            </a:r>
            <a:endParaRPr lang="en-US" dirty="0"/>
          </a:p>
        </p:txBody>
      </p:sp>
      <p:pic>
        <p:nvPicPr>
          <p:cNvPr id="5122" name="Picture 2" descr="https://www.scorchsoft.com/public/general/client-server-relationsh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34" y="1170858"/>
            <a:ext cx="7286428" cy="3157452"/>
          </a:xfrm>
          <a:prstGeom prst="roundRect">
            <a:avLst>
              <a:gd name="adj" fmla="val 195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3538" indent="-363538"/>
            <a:r>
              <a:rPr lang="en-US" sz="3200" dirty="0" smtClean="0"/>
              <a:t>How browsers open a URL like </a:t>
            </a:r>
            <a:r>
              <a:rPr lang="en-US" sz="3200" b="1" dirty="0" smtClean="0">
                <a:hlinkClick r:id="rId2"/>
              </a:rPr>
              <a:t>http</a:t>
            </a:r>
            <a:r>
              <a:rPr lang="en-US" sz="3200" b="1" dirty="0">
                <a:hlinkClick r:id="rId2"/>
              </a:rPr>
              <a:t>://www.w3.org/standards</a:t>
            </a:r>
            <a:r>
              <a:rPr lang="en-US" sz="3200" b="1" dirty="0" smtClean="0">
                <a:hlinkClick r:id="rId2"/>
              </a:rPr>
              <a:t>/</a:t>
            </a:r>
            <a:endParaRPr lang="en-US" sz="3200" b="1" dirty="0" smtClean="0"/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Resolve</a:t>
            </a:r>
            <a:r>
              <a:rPr lang="en-US" sz="3000" dirty="0" smtClean="0"/>
              <a:t> the host name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www.w3.org</a:t>
            </a:r>
            <a:r>
              <a:rPr lang="en-US" sz="3000" dirty="0" smtClean="0"/>
              <a:t>) through the DNS system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Open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TCP connection </a:t>
            </a:r>
            <a:r>
              <a:rPr lang="en-US" sz="3000" dirty="0" smtClean="0"/>
              <a:t>to the Web </a:t>
            </a:r>
            <a:r>
              <a:rPr lang="en-US" sz="3000" dirty="0"/>
              <a:t>server </a:t>
            </a:r>
            <a:r>
              <a:rPr lang="en-US" sz="3000" dirty="0" smtClean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128.30.52.37</a:t>
            </a:r>
            <a:r>
              <a:rPr lang="en-US" sz="3000" dirty="0" smtClean="0"/>
              <a:t>, port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3000" dirty="0" smtClean="0"/>
              <a:t>)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Make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HTTP GET </a:t>
            </a:r>
            <a:r>
              <a:rPr lang="en-US" sz="3000" dirty="0" smtClean="0"/>
              <a:t>request for the requested page: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/standards/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Retrieve 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sz="3000" dirty="0" smtClean="0"/>
              <a:t>, typically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 smtClean="0"/>
              <a:t> document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Parse</a:t>
            </a:r>
            <a:r>
              <a:rPr lang="en-US" sz="3000" dirty="0" smtClean="0"/>
              <a:t> the HTML and extract the related CSS, JavaScript and images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/>
              <a:t>Make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subsequent HTTP GET requests </a:t>
            </a:r>
            <a:r>
              <a:rPr lang="en-US" sz="3000" dirty="0" smtClean="0"/>
              <a:t>to load the CSS, JS and images</a:t>
            </a:r>
          </a:p>
          <a:p>
            <a:pPr marL="711200" lvl="1" indent="-407988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en-US" sz="3000" dirty="0" smtClean="0"/>
              <a:t> the Web page in the browser (visualize the HTML and CSS)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Web Page: Step by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162679"/>
            <a:ext cx="8938472" cy="1568497"/>
          </a:xfrm>
        </p:spPr>
        <p:txBody>
          <a:bodyPr/>
          <a:lstStyle/>
          <a:p>
            <a:r>
              <a:rPr lang="en-US" dirty="0" smtClean="0"/>
              <a:t>Opening a Web Page through the Console with Telnet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83" y="948176"/>
            <a:ext cx="7215930" cy="29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HTML Forms and HTTP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GET, POST, Action, </a:t>
            </a:r>
            <a:r>
              <a:rPr lang="en-US" dirty="0" err="1" smtClean="0"/>
              <a:t>Enc</a:t>
            </a:r>
            <a:r>
              <a:rPr lang="en-US" dirty="0" smtClean="0"/>
              <a:t>-Type, …</a:t>
            </a:r>
            <a:endParaRPr lang="en-US" dirty="0"/>
          </a:p>
        </p:txBody>
      </p:sp>
      <p:pic>
        <p:nvPicPr>
          <p:cNvPr id="6146" name="Picture 2" descr="http://www.vanseodesign.com/blog/wp-content/uploads/2011/11/html5-form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26574"/>
            <a:ext cx="3800476" cy="32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86" y="1226574"/>
            <a:ext cx="4962997" cy="32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URL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query string </a:t>
            </a:r>
            <a:r>
              <a:rPr lang="en-US" dirty="0" smtClean="0"/>
              <a:t>holds the HTTP request parameters</a:t>
            </a:r>
          </a:p>
          <a:p>
            <a:pPr lvl="1"/>
            <a:r>
              <a:rPr lang="en-US" dirty="0" smtClean="0"/>
              <a:t>Typically used in GET requests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Consolas" pitchFamily="49" charset="0"/>
              </a:rPr>
              <a:t>The URL Query String</a:t>
            </a:r>
            <a:endParaRPr lang="en-US" dirty="0">
              <a:latin typeface="+mn-lt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1" y="2944671"/>
            <a:ext cx="10183940" cy="2869594"/>
          </a:xfrm>
          <a:prstGeom prst="roundRect">
            <a:avLst>
              <a:gd name="adj" fmla="val 1960"/>
            </a:avLst>
          </a:prstGeom>
        </p:spPr>
      </p:pic>
    </p:spTree>
    <p:extLst>
      <p:ext uri="{BB962C8B-B14F-4D97-AF65-F5344CB8AC3E}">
        <p14:creationId xmlns:p14="http://schemas.microsoft.com/office/powerpoint/2010/main" val="281751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String in PHP</a:t>
            </a:r>
            <a:endParaRPr lang="bg-BG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dirty="0"/>
              <a:t>query string is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following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question mark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Commonly used in searches and dynamic pages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Accessed in PHP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83824" y="3505200"/>
            <a:ext cx="1062117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6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&lt;form&gt;</a:t>
            </a:r>
          </a:p>
          <a:p>
            <a:r>
              <a:rPr lang="en-US" sz="2400" noProof="1" smtClean="0"/>
              <a:t>  </a:t>
            </a:r>
            <a:r>
              <a:rPr lang="en-US" sz="2400" noProof="1"/>
              <a:t>&lt;input type="text" name="firstName" /&gt;</a:t>
            </a:r>
          </a:p>
          <a:p>
            <a:r>
              <a:rPr lang="en-US" sz="2400" noProof="1" smtClean="0"/>
              <a:t>  &lt;</a:t>
            </a:r>
            <a:r>
              <a:rPr lang="en-US" sz="2400" noProof="1"/>
              <a:t>input type="submit" /&gt;</a:t>
            </a:r>
          </a:p>
          <a:p>
            <a:r>
              <a:rPr lang="en-US" sz="2400" noProof="1"/>
              <a:t>&lt;/form&gt;</a:t>
            </a:r>
          </a:p>
          <a:p>
            <a:r>
              <a:rPr lang="en-US" sz="2400" noProof="1"/>
              <a:t>&lt;?php</a:t>
            </a:r>
          </a:p>
          <a:p>
            <a:r>
              <a:rPr lang="en-US" sz="2400" noProof="1" smtClean="0"/>
              <a:t>  echo </a:t>
            </a:r>
            <a:r>
              <a:rPr lang="en-US" sz="2400" noProof="1"/>
              <a:t>$_SERVER['QUERY_STRING'];</a:t>
            </a:r>
          </a:p>
          <a:p>
            <a:r>
              <a:rPr lang="en-US" sz="24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6137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HTTP Overview, HTML Forms</a:t>
            </a:r>
            <a:r>
              <a:rPr lang="en-US" dirty="0"/>
              <a:t>, GET, POST, </a:t>
            </a:r>
            <a:r>
              <a:rPr lang="en-US" dirty="0" smtClean="0"/>
              <a:t>Action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WWW, URL, Web Servers, Web Browsers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MIME and Media Types</a:t>
            </a:r>
            <a:endParaRPr lang="en-US" dirty="0"/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HTML Forms, GET, POST and Encryption Types</a:t>
            </a:r>
            <a:endParaRPr lang="en-US" dirty="0"/>
          </a:p>
          <a:p>
            <a:pPr marL="623888" lvl="1" indent="-361950">
              <a:lnSpc>
                <a:spcPts val="4000"/>
              </a:lnSpc>
            </a:pPr>
            <a:r>
              <a:rPr lang="en-US" dirty="0"/>
              <a:t>HTTP Requests, </a:t>
            </a:r>
            <a:r>
              <a:rPr lang="en-US" dirty="0" smtClean="0"/>
              <a:t>Headers</a:t>
            </a:r>
            <a:r>
              <a:rPr lang="en-US" dirty="0"/>
              <a:t>, </a:t>
            </a:r>
            <a:r>
              <a:rPr lang="en-US" dirty="0" smtClean="0"/>
              <a:t>Responses</a:t>
            </a:r>
            <a:r>
              <a:rPr lang="en-US" dirty="0"/>
              <a:t>, Response Codes</a:t>
            </a:r>
          </a:p>
          <a:p>
            <a:pPr marL="623888" lvl="1" indent="-361950">
              <a:lnSpc>
                <a:spcPts val="4000"/>
              </a:lnSpc>
            </a:pPr>
            <a:r>
              <a:rPr lang="en-US" dirty="0" smtClean="0"/>
              <a:t>Caching</a:t>
            </a:r>
            <a:r>
              <a:rPr lang="en-US" dirty="0"/>
              <a:t>: cache-control, </a:t>
            </a:r>
            <a:r>
              <a:rPr lang="en-US" noProof="1" smtClean="0"/>
              <a:t>ETag</a:t>
            </a:r>
            <a:r>
              <a:rPr lang="en-US" dirty="0" smtClean="0"/>
              <a:t>, ...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Uploading Files through HTTP POST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Downloading Files: Content-Type and Content-Disposition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823" y="1600200"/>
            <a:ext cx="1995389" cy="19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2" y="4015543"/>
            <a:ext cx="1295400" cy="16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GET</a:t>
            </a:r>
          </a:p>
          <a:p>
            <a:pPr lvl="1"/>
            <a:r>
              <a:rPr lang="en-US" dirty="0"/>
              <a:t>Retrieves data </a:t>
            </a: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client HTTP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 URL</a:t>
            </a:r>
          </a:p>
          <a:p>
            <a:r>
              <a:rPr lang="en-US" dirty="0" smtClean="0">
                <a:cs typeface="Vani" panose="020B0502040204020203" pitchFamily="34" charset="0"/>
              </a:rPr>
              <a:t>In PHP the form data accessed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['variable']</a:t>
            </a:r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/>
              <a:t>The data sent by GET method can be accessed </a:t>
            </a:r>
            <a:r>
              <a:rPr lang="en-US" dirty="0" smtClean="0"/>
              <a:t>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SERVER['QUERY_STRING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method="get"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42" y="4464115"/>
            <a:ext cx="1471544" cy="1573161"/>
          </a:xfrm>
          <a:prstGeom prst="roundRect">
            <a:avLst>
              <a:gd name="adj" fmla="val 6347"/>
            </a:avLst>
          </a:prstGeom>
        </p:spPr>
      </p:pic>
    </p:spTree>
    <p:extLst>
      <p:ext uri="{BB962C8B-B14F-4D97-AF65-F5344CB8AC3E}">
        <p14:creationId xmlns:p14="http://schemas.microsoft.com/office/powerpoint/2010/main" val="1622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Request Method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method="get"&gt;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(isset($_GET["name"]) || isset($_GET["age"])) {</a:t>
            </a:r>
          </a:p>
          <a:p>
            <a:r>
              <a:rPr lang="en-US" sz="2300" noProof="1"/>
              <a:t>    echo "Welcome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GET['name']) . ". &lt;br /&gt;";</a:t>
            </a:r>
          </a:p>
          <a:p>
            <a:r>
              <a:rPr lang="en-US" sz="2300" noProof="1"/>
              <a:t>    echo "You are " . </a:t>
            </a:r>
            <a:r>
              <a:rPr lang="en-US" sz="2300" noProof="1" smtClean="0"/>
              <a:t>htmlspecialchars($_</a:t>
            </a:r>
            <a:r>
              <a:rPr lang="en-US" sz="2300" noProof="1"/>
              <a:t>GET['age']).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2070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method </a:t>
            </a:r>
            <a:r>
              <a:rPr lang="en-US" dirty="0" smtClean="0"/>
              <a:t>transfers data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body</a:t>
            </a:r>
          </a:p>
          <a:p>
            <a:pPr lvl="1"/>
            <a:r>
              <a:rPr lang="en-US" dirty="0" smtClean="0"/>
              <a:t>Not appended to </a:t>
            </a:r>
            <a:r>
              <a:rPr lang="en-US" dirty="0"/>
              <a:t>the query </a:t>
            </a:r>
            <a:r>
              <a:rPr lang="en-US" dirty="0" smtClean="0"/>
              <a:t>string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The posted data </a:t>
            </a:r>
            <a:r>
              <a:rPr lang="en-US" dirty="0">
                <a:cs typeface="Vani" panose="020B0502040204020203" pitchFamily="34" charset="0"/>
              </a:rPr>
              <a:t>is stored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Vani" panose="020B0502040204020203" pitchFamily="34" charset="0"/>
              </a:rPr>
              <a:t>associative array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htps://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you can protect your posted data with SSL</a:t>
            </a:r>
          </a:p>
          <a:p>
            <a:r>
              <a:rPr lang="en-US" dirty="0" smtClean="0"/>
              <a:t>POST can send </a:t>
            </a:r>
            <a:r>
              <a:rPr lang="en-US" dirty="0"/>
              <a:t>text and binary </a:t>
            </a:r>
            <a:r>
              <a:rPr lang="en-US" dirty="0" smtClean="0"/>
              <a:t>data, e.g. upload files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Method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 smtClean="0"/>
              <a:t>&lt;form method="post" action="index.php"&gt;</a:t>
            </a:r>
          </a:p>
          <a:p>
            <a:r>
              <a:rPr lang="en-US" sz="2800" noProof="1" smtClean="0"/>
              <a:t>     …</a:t>
            </a:r>
          </a:p>
          <a:p>
            <a:r>
              <a:rPr lang="en-US" sz="2800" noProof="1" smtClean="0"/>
              <a:t>&lt;/form&gt;</a:t>
            </a:r>
            <a:endParaRPr lang="en-US" sz="2800" noProof="1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7" y="4490710"/>
            <a:ext cx="1593585" cy="1593585"/>
          </a:xfrm>
          <a:prstGeom prst="roundRect">
            <a:avLst>
              <a:gd name="adj" fmla="val 10480"/>
            </a:avLst>
          </a:prstGeom>
        </p:spPr>
      </p:pic>
    </p:spTree>
    <p:extLst>
      <p:ext uri="{BB962C8B-B14F-4D97-AF65-F5344CB8AC3E}">
        <p14:creationId xmlns:p14="http://schemas.microsoft.com/office/powerpoint/2010/main" val="21071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 </a:t>
            </a:r>
            <a:r>
              <a:rPr lang="en-US" dirty="0"/>
              <a:t>Method – Example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noProof="1"/>
              <a:t>&lt;form </a:t>
            </a:r>
            <a:r>
              <a:rPr lang="en-US" sz="2300" noProof="1" smtClean="0"/>
              <a:t>method="post"&gt;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300" noProof="1"/>
              <a:t>    Name: &lt;input type="text" name="name"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Age: &lt;input type="text" name="age"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    &lt;input type="submit" /&gt;</a:t>
            </a:r>
          </a:p>
          <a:p>
            <a:pPr>
              <a:lnSpc>
                <a:spcPct val="100000"/>
              </a:lnSpc>
            </a:pPr>
            <a:r>
              <a:rPr lang="en-US" sz="2300" noProof="1"/>
              <a:t>&lt;/form&gt;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300" noProof="1"/>
              <a:t>&lt;?php</a:t>
            </a:r>
          </a:p>
          <a:p>
            <a:r>
              <a:rPr lang="en-US" sz="2300" noProof="1"/>
              <a:t>// Check the keys "name" or "age" exist</a:t>
            </a:r>
          </a:p>
          <a:p>
            <a:r>
              <a:rPr lang="en-US" sz="2300" noProof="1"/>
              <a:t>if (isset</a:t>
            </a:r>
            <a:r>
              <a:rPr lang="en-US" sz="2300" noProof="1" smtClean="0"/>
              <a:t>($_POST["</a:t>
            </a:r>
            <a:r>
              <a:rPr lang="en-US" sz="2300" noProof="1"/>
              <a:t>name"]) || isset</a:t>
            </a:r>
            <a:r>
              <a:rPr lang="en-US" sz="2300" noProof="1" smtClean="0"/>
              <a:t>($_POST["</a:t>
            </a:r>
            <a:r>
              <a:rPr lang="en-US" sz="2300" noProof="1"/>
              <a:t>age"])) {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"Welcome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'name']) . ". &lt;br /&gt;";</a:t>
            </a:r>
          </a:p>
          <a:p>
            <a:r>
              <a:rPr lang="en-US" sz="2300" noProof="1"/>
              <a:t>  </a:t>
            </a:r>
            <a:r>
              <a:rPr lang="en-US" sz="2300" noProof="1" smtClean="0"/>
              <a:t>  echo </a:t>
            </a:r>
            <a:r>
              <a:rPr lang="en-US" sz="2300" noProof="1"/>
              <a:t>"You are " . </a:t>
            </a:r>
            <a:r>
              <a:rPr lang="en-US" sz="2300" noProof="1" smtClean="0"/>
              <a:t>htmlspecialchars($_POST[</a:t>
            </a:r>
            <a:r>
              <a:rPr lang="en-US" sz="2300" noProof="1"/>
              <a:t>'age']). " years old.";</a:t>
            </a:r>
          </a:p>
          <a:p>
            <a:r>
              <a:rPr lang="en-US" sz="2300" noProof="1" smtClean="0"/>
              <a:t>}</a:t>
            </a:r>
            <a:endParaRPr lang="en-US" sz="2300" noProof="1"/>
          </a:p>
          <a:p>
            <a:r>
              <a:rPr lang="en-US" sz="2300" noProof="1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625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2954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Forms: GET vs. POST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2789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6" name="Picture 2" descr="http://www.vanseodesign.com/blog/wp-content/uploads/2011/11/html5-form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505200"/>
            <a:ext cx="3057524" cy="263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3505200"/>
            <a:ext cx="3992785" cy="26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 forms can be submitted in two formats: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application/x-www-form-urlencoded</a:t>
            </a:r>
          </a:p>
          <a:p>
            <a:pPr lvl="2"/>
            <a:r>
              <a:rPr lang="en-US" dirty="0" smtClean="0"/>
              <a:t>Form fields are encoded like a URL query string,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lang=en&amp;p=12</a:t>
            </a:r>
          </a:p>
          <a:p>
            <a:pPr lvl="2"/>
            <a:r>
              <a:rPr lang="en-US" dirty="0" smtClean="0"/>
              <a:t>File uploads are not supported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</a:p>
          <a:p>
            <a:pPr lvl="2"/>
            <a:r>
              <a:rPr lang="en-US" dirty="0" smtClean="0"/>
              <a:t>Each form fields is posted with headers + name + value</a:t>
            </a:r>
          </a:p>
          <a:p>
            <a:pPr lvl="2"/>
            <a:r>
              <a:rPr lang="en-US" dirty="0" smtClean="0"/>
              <a:t>A special boundary identifier is used to separate between fields</a:t>
            </a:r>
          </a:p>
          <a:p>
            <a:pPr lvl="2"/>
            <a:r>
              <a:rPr lang="en-US" dirty="0" smtClean="0"/>
              <a:t>Supports file upload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Encryption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Encoded Form Data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6788" y="1447800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/>
              <a:t>&lt;form </a:t>
            </a:r>
            <a:r>
              <a:rPr lang="en-US" sz="2500" noProof="1" smtClean="0"/>
              <a:t>method="post" action="/index.php"&gt;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</a:t>
            </a:r>
            <a:r>
              <a:rPr lang="en-US" sz="2500" noProof="1"/>
              <a:t>Name: &lt;input type="text" name="name" </a:t>
            </a:r>
            <a:r>
              <a:rPr lang="en-US" sz="2500" noProof="1" smtClean="0"/>
              <a:t>value="Maria Smith" /&gt;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&lt;br/&gt;Age</a:t>
            </a:r>
            <a:r>
              <a:rPr lang="en-US" sz="2500" noProof="1"/>
              <a:t>: &lt;input type="text" name="age</a:t>
            </a:r>
            <a:r>
              <a:rPr lang="en-US" sz="2500" noProof="1" smtClean="0"/>
              <a:t>" value="19" /&gt;&lt;br/&gt;</a:t>
            </a:r>
            <a:endParaRPr lang="en-US" sz="2500" noProof="1"/>
          </a:p>
          <a:p>
            <a:pPr>
              <a:lnSpc>
                <a:spcPct val="100000"/>
              </a:lnSpc>
            </a:pPr>
            <a:r>
              <a:rPr lang="en-US" sz="2500" noProof="1" smtClean="0"/>
              <a:t>  </a:t>
            </a:r>
            <a:r>
              <a:rPr lang="en-US" sz="25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/>
              <a:t>&lt;/form&gt;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6788" y="4276008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 smtClean="0"/>
              <a:t>POST /index.php HTTP/1.1</a:t>
            </a:r>
          </a:p>
          <a:p>
            <a:r>
              <a:rPr lang="en-US" sz="2500" noProof="1" smtClean="0"/>
              <a:t>Host</a:t>
            </a:r>
            <a:r>
              <a:rPr lang="en-US" sz="2500" noProof="1"/>
              <a:t>: localhost:5555</a:t>
            </a:r>
          </a:p>
          <a:p>
            <a:r>
              <a:rPr lang="en-US" sz="2500" noProof="1"/>
              <a:t>Content-Type</a:t>
            </a:r>
            <a:r>
              <a:rPr lang="en-US" sz="2500" noProof="1" smtClean="0"/>
              <a:t>: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application/x-www-form-urlencoded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  <a:p>
            <a:endParaRPr lang="en-US" sz="2500" noProof="1" smtClean="0"/>
          </a:p>
          <a:p>
            <a:r>
              <a:rPr lang="en-US" sz="2500" noProof="1" smtClean="0"/>
              <a:t>name=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Maria+Smith</a:t>
            </a:r>
            <a:r>
              <a:rPr lang="en-US" sz="2500" noProof="1" smtClean="0"/>
              <a:t>&amp;age=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500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76268" y="3606579"/>
            <a:ext cx="0" cy="53340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820619"/>
            <a:ext cx="446784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Multi-Part Form Data: Sample Form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4788" y="1485543"/>
            <a:ext cx="10683624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noProof="1"/>
              <a:t>&lt;form </a:t>
            </a:r>
            <a:r>
              <a:rPr lang="en-US" sz="2600" noProof="1" smtClean="0"/>
              <a:t>method="post"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enctype</a:t>
            </a:r>
            <a:r>
              <a:rPr lang="en-US" sz="2600" noProof="1"/>
              <a:t>="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multipart/form-data</a:t>
            </a:r>
            <a:r>
              <a:rPr lang="en-US" sz="2600" noProof="1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 </a:t>
            </a:r>
            <a:r>
              <a:rPr lang="en-US" sz="2600" noProof="1" smtClean="0"/>
              <a:t>   </a:t>
            </a:r>
            <a:r>
              <a:rPr lang="en-US" sz="2600" noProof="1"/>
              <a:t>action="api/upload"&gt;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Name</a:t>
            </a:r>
            <a:r>
              <a:rPr lang="en-US" sz="2600" noProof="1"/>
              <a:t>: &lt;input type="text" name="name" </a:t>
            </a:r>
            <a:r>
              <a:rPr lang="en-US" sz="2600" noProof="1" smtClean="0"/>
              <a:t>value="My CV" /&gt;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 </a:t>
            </a:r>
            <a:r>
              <a:rPr lang="en-US" sz="2600" noProof="1" smtClean="0"/>
              <a:t> &lt;br/&gt;</a:t>
            </a:r>
            <a:endParaRPr lang="en-US" sz="2600" noProof="1"/>
          </a:p>
          <a:p>
            <a:pPr>
              <a:lnSpc>
                <a:spcPct val="100000"/>
              </a:lnSpc>
            </a:pPr>
            <a:r>
              <a:rPr lang="en-US" sz="2600" noProof="1"/>
              <a:t>  File: &lt;input type="file" </a:t>
            </a:r>
            <a:r>
              <a:rPr lang="en-US" sz="2600" noProof="1" smtClean="0"/>
              <a:t>name="attachment" /&gt;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</a:t>
            </a:r>
            <a:r>
              <a:rPr lang="en-US" sz="2600" noProof="1"/>
              <a:t>&lt;br</a:t>
            </a:r>
            <a:r>
              <a:rPr lang="en-US" sz="2600" noProof="1" smtClean="0"/>
              <a:t>/&gt;</a:t>
            </a:r>
          </a:p>
          <a:p>
            <a:pPr>
              <a:lnSpc>
                <a:spcPct val="100000"/>
              </a:lnSpc>
            </a:pPr>
            <a:r>
              <a:rPr lang="en-US" sz="2600" noProof="1" smtClean="0"/>
              <a:t>  </a:t>
            </a:r>
            <a:r>
              <a:rPr lang="en-US" sz="2600" noProof="1"/>
              <a:t>&lt;input type="submit" /&gt;</a:t>
            </a:r>
          </a:p>
          <a:p>
            <a:pPr>
              <a:lnSpc>
                <a:spcPct val="100000"/>
              </a:lnSpc>
            </a:pPr>
            <a:r>
              <a:rPr lang="en-US" sz="2600" noProof="1"/>
              <a:t>&lt;/form&gt;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3810000"/>
            <a:ext cx="527702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Multi-Part Form Data: Sample POST Request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6732" y="1230154"/>
            <a:ext cx="10821624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200" noProof="1"/>
              <a:t>POST </a:t>
            </a:r>
            <a:r>
              <a:rPr lang="en-US" sz="2200" noProof="1" smtClean="0"/>
              <a:t>http://localhost:5555/api/upload </a:t>
            </a:r>
            <a:r>
              <a:rPr lang="en-US" sz="2200" noProof="1"/>
              <a:t>HTTP/1.1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Content-Type</a:t>
            </a:r>
            <a:r>
              <a:rPr lang="en-US" sz="2200" noProof="1"/>
              <a:t>: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multipart/form-data;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boundary=pmVO5c0aBS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noProof="1" smtClean="0"/>
              <a:t>--pmVO5c0aBS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Content-Disposition</a:t>
            </a:r>
            <a:r>
              <a:rPr lang="en-US" sz="2200" noProof="1"/>
              <a:t>: form-data; name="name"</a:t>
            </a: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noProof="1"/>
              <a:t>My CV</a:t>
            </a:r>
          </a:p>
          <a:p>
            <a:pPr>
              <a:lnSpc>
                <a:spcPct val="100000"/>
              </a:lnSpc>
            </a:pPr>
            <a:r>
              <a:rPr lang="en-US" sz="2200" noProof="1" smtClean="0"/>
              <a:t>--</a:t>
            </a:r>
            <a:r>
              <a:rPr lang="en-US" sz="2200" noProof="1"/>
              <a:t>pmVO5c0aBS</a:t>
            </a:r>
          </a:p>
          <a:p>
            <a:pPr>
              <a:lnSpc>
                <a:spcPct val="100000"/>
              </a:lnSpc>
            </a:pPr>
            <a:r>
              <a:rPr lang="en-US" sz="2200" noProof="1"/>
              <a:t>Content-Disposition: form-data; name="attachment"; filename</a:t>
            </a:r>
            <a:r>
              <a:rPr lang="en-US" sz="2200" noProof="1" smtClean="0"/>
              <a:t>="CV.pdf</a:t>
            </a:r>
            <a:r>
              <a:rPr lang="en-US" sz="2200" noProof="1"/>
              <a:t>"</a:t>
            </a:r>
          </a:p>
          <a:p>
            <a:pPr>
              <a:lnSpc>
                <a:spcPct val="100000"/>
              </a:lnSpc>
            </a:pPr>
            <a:r>
              <a:rPr lang="en-US" sz="2200" noProof="1"/>
              <a:t>Content-Type: application/pdf</a:t>
            </a:r>
          </a:p>
          <a:p>
            <a:pPr>
              <a:lnSpc>
                <a:spcPct val="100000"/>
              </a:lnSpc>
            </a:pP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200" i="1" noProof="1"/>
              <a:t>%</a:t>
            </a:r>
            <a:r>
              <a:rPr lang="en-US" sz="2200" i="1" noProof="1" smtClean="0"/>
              <a:t>PDF-1.5</a:t>
            </a:r>
          </a:p>
          <a:p>
            <a:pPr>
              <a:lnSpc>
                <a:spcPct val="100000"/>
              </a:lnSpc>
            </a:pPr>
            <a:r>
              <a:rPr lang="en-US" sz="2200" i="1" noProof="1"/>
              <a:t>%µµµµ</a:t>
            </a:r>
          </a:p>
          <a:p>
            <a:pPr>
              <a:lnSpc>
                <a:spcPct val="100000"/>
              </a:lnSpc>
            </a:pPr>
            <a:r>
              <a:rPr lang="en-US" sz="2200" i="1" noProof="1" smtClean="0"/>
              <a:t>(… more binary </a:t>
            </a:r>
            <a:r>
              <a:rPr lang="en-US" sz="2200" i="1" noProof="1"/>
              <a:t>data comes here </a:t>
            </a:r>
            <a:r>
              <a:rPr lang="en-US" sz="2200" i="1" noProof="1" smtClean="0"/>
              <a:t>…)</a:t>
            </a:r>
            <a:endParaRPr lang="en-US" sz="2200" i="1" noProof="1"/>
          </a:p>
          <a:p>
            <a:pPr>
              <a:lnSpc>
                <a:spcPct val="100000"/>
              </a:lnSpc>
            </a:pPr>
            <a:r>
              <a:rPr lang="en-US" sz="2200" noProof="1" smtClean="0"/>
              <a:t>--</a:t>
            </a:r>
            <a:r>
              <a:rPr lang="en-US" sz="2200" noProof="1"/>
              <a:t>pmVO5c0aBS</a:t>
            </a:r>
            <a:r>
              <a:rPr lang="en-US" sz="2200" noProof="1" smtClean="0"/>
              <a:t>-</a:t>
            </a:r>
            <a:r>
              <a:rPr lang="en-US" sz="2200" noProof="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723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3886200"/>
            <a:ext cx="9448798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Form URL Encoded vs.</a:t>
            </a:r>
            <a:br>
              <a:rPr lang="en-US" dirty="0" smtClean="0"/>
            </a:br>
            <a:r>
              <a:rPr lang="en-US" dirty="0" smtClean="0"/>
              <a:t>Multipart Form Data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00724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455003"/>
            <a:ext cx="4467849" cy="2105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46" y="1455003"/>
            <a:ext cx="4703166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9084" y="1273584"/>
            <a:ext cx="4472728" cy="316057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2" descr="http://www.jidesoft.com/blog/wp-content/uploads/2008/06/vis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374824">
            <a:off x="719881" y="1564643"/>
            <a:ext cx="3352800" cy="2992374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47772"/>
            <a:ext cx="8938472" cy="820600"/>
          </a:xfrm>
        </p:spPr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What is WWW?</a:t>
            </a:r>
            <a:endParaRPr lang="en-US" dirty="0"/>
          </a:p>
        </p:txBody>
      </p:sp>
      <p:pic>
        <p:nvPicPr>
          <p:cNvPr id="1028" name="Picture 4" descr="https://encrypted-tbn1.gstatic.com/images?q=tbn:ANd9GcRvts5Q9i8YeAG3dRuyWj5QhECMFKjvkFpbrmbiXwe-DObT8OS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8311">
            <a:off x="7346410" y="2126470"/>
            <a:ext cx="3957922" cy="1454805"/>
          </a:xfrm>
          <a:prstGeom prst="roundRect">
            <a:avLst>
              <a:gd name="adj" fmla="val 90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874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09458"/>
            <a:ext cx="8938472" cy="820600"/>
          </a:xfrm>
        </p:spPr>
        <p:txBody>
          <a:bodyPr/>
          <a:lstStyle/>
          <a:p>
            <a:r>
              <a:rPr lang="en-US" dirty="0"/>
              <a:t>The HTTP </a:t>
            </a:r>
            <a:r>
              <a:rPr lang="en-US" dirty="0" smtClean="0"/>
              <a:t>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How HTTP Works?</a:t>
            </a:r>
            <a:endParaRPr lang="en-GB" dirty="0"/>
          </a:p>
        </p:txBody>
      </p:sp>
      <p:pic>
        <p:nvPicPr>
          <p:cNvPr id="18434" name="Picture 2" descr="http://www.wolfescape.com/Humour/NonMedThumbs/BeforeWorkAfterWor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2" y="1447800"/>
            <a:ext cx="4495800" cy="3057526"/>
          </a:xfrm>
          <a:prstGeom prst="roundRect">
            <a:avLst>
              <a:gd name="adj" fmla="val 56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1745816" y="2447837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947282">
            <a:off x="8741596" y="2266138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 rot="20804666">
            <a:off x="4523769" y="249179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Arial Black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0384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 smtClean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 smtClean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 smtClean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 smtClean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Relies on unique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Provides resource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 smtClean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 smtClean="0"/>
              <a:t> (cookies and Web storages can overcome this)</a:t>
            </a:r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lang="en-US" dirty="0" smtClean="0"/>
              <a:t> program</a:t>
            </a:r>
          </a:p>
          <a:p>
            <a:pPr lvl="1"/>
            <a:r>
              <a:rPr lang="en-US" dirty="0" smtClean="0"/>
              <a:t>Running at end host</a:t>
            </a:r>
          </a:p>
          <a:p>
            <a:pPr lvl="1"/>
            <a:r>
              <a:rPr lang="en-US" dirty="0" smtClean="0"/>
              <a:t>Requests a resource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HTTP: Request-Response Protocol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838188" y="35400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838187" y="53213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699361" y="3828604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663778" y="5235920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778375" cy="198392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/>
              <a:t> program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7761" y="5529943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023427" y="5634335"/>
            <a:ext cx="203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HTTP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72" y="3982920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64" y="3747026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/>
              <a:t>HTTP request: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smtClean="0"/>
              <a:t>HTTP response:</a:t>
            </a:r>
            <a:endParaRPr lang="en-GB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Conversation: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4856232"/>
            <a:ext cx="4032931" cy="1191766"/>
          </a:xfrm>
          <a:prstGeom prst="wedgeRoundRectCallout">
            <a:avLst>
              <a:gd name="adj1" fmla="val -121106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1920145"/>
            <a:ext cx="3901736" cy="1189157"/>
          </a:xfrm>
          <a:prstGeom prst="wedgeRoundRectCallout">
            <a:avLst>
              <a:gd name="adj1" fmla="val -125671"/>
              <a:gd name="adj2" fmla="val 94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6209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HTTP defines 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request methods</a:t>
            </a:r>
          </a:p>
          <a:p>
            <a:pPr lvl="1"/>
            <a:r>
              <a:rPr lang="en-GB" dirty="0" smtClean="0"/>
              <a:t>Specify the action to be performed on the identified 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Methods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3248"/>
              </p:ext>
            </p:extLst>
          </p:nvPr>
        </p:nvGraphicFramePr>
        <p:xfrm>
          <a:off x="1674812" y="2697480"/>
          <a:ext cx="89916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63246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  <a:endParaRPr lang="en-GB" sz="2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 (execute query)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POST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Creates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PUT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Modifies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DELETE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(delete)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HEAD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OPTIONS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Requests communication options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5621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0668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9607">
            <a:off x="1696085" y="2061797"/>
            <a:ext cx="1772346" cy="2391506"/>
          </a:xfrm>
          <a:prstGeom prst="rect">
            <a:avLst/>
          </a:prstGeom>
        </p:spPr>
      </p:pic>
      <p:pic>
        <p:nvPicPr>
          <p:cNvPr id="10242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8672975" y="2115242"/>
            <a:ext cx="2284618" cy="22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message sent by a client consists of:</a:t>
            </a:r>
          </a:p>
          <a:p>
            <a:pPr lvl="1"/>
            <a:r>
              <a:rPr lang="en-US" dirty="0" smtClean="0"/>
              <a:t>HTTP request line</a:t>
            </a:r>
          </a:p>
          <a:p>
            <a:pPr lvl="2"/>
            <a:r>
              <a:rPr lang="en-US" dirty="0" smtClean="0"/>
              <a:t>Request method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PUT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Resource URI (URL)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1"/>
            <a:r>
              <a:rPr lang="en-US" dirty="0" smtClean="0"/>
              <a:t>HTTP request headers</a:t>
            </a:r>
          </a:p>
          <a:p>
            <a:pPr lvl="2"/>
            <a:r>
              <a:rPr lang="en-US" dirty="0" smtClean="0"/>
              <a:t>Additional parameters</a:t>
            </a:r>
          </a:p>
          <a:p>
            <a:pPr lvl="1"/>
            <a:r>
              <a:rPr lang="en-US" dirty="0" smtClean="0"/>
              <a:t>HTTP body – optional data, e.g. posted form fields</a:t>
            </a:r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Request Message</a:t>
            </a:r>
            <a:endParaRPr lang="en-US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103812" y="3505200"/>
            <a:ext cx="64770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&lt;method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line)</a:t>
            </a:r>
            <a:endParaRPr lang="en-US" sz="2600" b="1" i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08689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GB" dirty="0" smtClean="0"/>
              <a:t> 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GET Request – Example</a:t>
            </a:r>
            <a:endParaRPr lang="en-US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600" b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</a:t>
            </a:r>
            <a:r>
              <a:rPr lang="en-US" sz="2600" b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6.0;Windows </a:t>
            </a: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600" b="1" i="1" spc="-2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253808" y="1819716"/>
            <a:ext cx="3107804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46812" y="2856195"/>
            <a:ext cx="3581400" cy="555746"/>
          </a:xfrm>
          <a:prstGeom prst="wedgeRoundRectCallout">
            <a:avLst>
              <a:gd name="adj1" fmla="val -67628"/>
              <a:gd name="adj2" fmla="val 609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34587" y="5358513"/>
            <a:ext cx="4088825" cy="585087"/>
          </a:xfrm>
          <a:prstGeom prst="wedgeRoundRectCallout">
            <a:avLst>
              <a:gd name="adj1" fmla="val -77641"/>
              <a:gd name="adj2" fmla="val 46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sz="26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363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username=mente&amp;password=top*secret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653392"/>
            <a:ext cx="2971800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4321054"/>
            <a:ext cx="3562973" cy="555746"/>
          </a:xfrm>
          <a:prstGeom prst="wedgeRoundRectCallout">
            <a:avLst>
              <a:gd name="adj1" fmla="val -64427"/>
              <a:gd name="adj2" fmla="val -390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headers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37390" y="5175310"/>
            <a:ext cx="3691022" cy="920690"/>
          </a:xfrm>
          <a:prstGeom prst="wedgeRoundRectCallout">
            <a:avLst>
              <a:gd name="adj1" fmla="val -68340"/>
              <a:gd name="adj2" fmla="val 110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holds the submitted form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HTTP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conditional GET </a:t>
            </a:r>
            <a:r>
              <a:rPr lang="en-US" dirty="0" smtClean="0"/>
              <a:t>request: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Fetches the resource only if it has been changed at the server</a:t>
            </a:r>
          </a:p>
          <a:p>
            <a:pPr lvl="1"/>
            <a:r>
              <a:rPr lang="en-US" dirty="0" smtClean="0"/>
              <a:t>Server replies with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304 Not Modified</a:t>
            </a:r>
            <a:r>
              <a:rPr lang="en-US" dirty="0" smtClean="0"/>
              <a:t>" if the resource has not been changed</a:t>
            </a:r>
          </a:p>
          <a:p>
            <a:pPr lvl="1"/>
            <a:r>
              <a:rPr lang="en-US" dirty="0" smtClean="0"/>
              <a:t>Or "200 OK" 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 HTTP GET – Example</a:t>
            </a:r>
            <a:endParaRPr lang="en-US" dirty="0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880934"/>
            <a:ext cx="9405936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20442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07579"/>
            <a:ext cx="11804822" cy="557035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WWW</a:t>
            </a:r>
            <a:r>
              <a:rPr lang="en-US" dirty="0"/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World Wide Web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!=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Internet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dirty="0" smtClean="0"/>
              <a:t> is a global system of interconnected computer networks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WWW is one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 running in these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system in </a:t>
            </a:r>
            <a:r>
              <a:rPr lang="en-US" dirty="0"/>
              <a:t>Internet (like E-mail, DNS, </a:t>
            </a:r>
            <a:r>
              <a:rPr lang="en-US" dirty="0" smtClean="0"/>
              <a:t>...)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of set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 smtClean="0"/>
              <a:t> (documents, images and others)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Located at </a:t>
            </a:r>
            <a:r>
              <a:rPr lang="en-US" dirty="0"/>
              <a:t>different Internet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servers</a:t>
            </a:r>
            <a:r>
              <a:rPr lang="en-US" dirty="0" smtClean="0"/>
              <a:t>, identified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Accessed through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 smtClean="0"/>
              <a:t>(like </a:t>
            </a:r>
            <a:r>
              <a:rPr lang="en-US" dirty="0"/>
              <a:t>HTTP, </a:t>
            </a:r>
            <a:r>
              <a:rPr lang="en-US" dirty="0" smtClean="0"/>
              <a:t>HTTPS, FTP) by URL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servers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provide Web </a:t>
            </a:r>
            <a:r>
              <a:rPr lang="en-US" dirty="0" smtClean="0"/>
              <a:t>content through the HTTP protocol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browsers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access the Web content and display it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World Wide Web (WWW)?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16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4" y="51230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76" y="15240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9607">
            <a:off x="1001172" y="1866063"/>
            <a:ext cx="1606646" cy="2167920"/>
          </a:xfrm>
          <a:prstGeom prst="rect">
            <a:avLst/>
          </a:prstGeom>
        </p:spPr>
      </p:pic>
      <p:pic>
        <p:nvPicPr>
          <p:cNvPr id="6" name="Picture 2" descr="http://www.clipartbest.com/cliparts/dc6/aGx/dc6aGxRR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6340">
            <a:off x="9121909" y="1945119"/>
            <a:ext cx="2024656" cy="20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response message </a:t>
            </a:r>
            <a:r>
              <a:rPr lang="en-US" dirty="0" smtClean="0"/>
              <a:t>sent by </a:t>
            </a:r>
            <a:r>
              <a:rPr lang="en-US" smtClean="0"/>
              <a:t>the HTTP server </a:t>
            </a:r>
            <a:r>
              <a:rPr lang="en-US" dirty="0" smtClean="0"/>
              <a:t>consists of:</a:t>
            </a:r>
          </a:p>
          <a:p>
            <a:pPr lvl="1"/>
            <a:r>
              <a:rPr lang="en-US" dirty="0" smtClean="0"/>
              <a:t>HTTP response status line</a:t>
            </a:r>
          </a:p>
          <a:p>
            <a:pPr lvl="2"/>
            <a:r>
              <a:rPr lang="en-US" dirty="0" smtClean="0"/>
              <a:t>Protocol version</a:t>
            </a:r>
          </a:p>
          <a:p>
            <a:pPr lvl="2"/>
            <a:r>
              <a:rPr lang="en-US" dirty="0" smtClean="0"/>
              <a:t>Status code</a:t>
            </a:r>
          </a:p>
          <a:p>
            <a:pPr lvl="2"/>
            <a:r>
              <a:rPr lang="en-US" dirty="0" smtClean="0"/>
              <a:t>Status phrase</a:t>
            </a:r>
          </a:p>
          <a:p>
            <a:pPr lvl="1"/>
            <a:r>
              <a:rPr lang="en-US" dirty="0" smtClean="0"/>
              <a:t>Response headers</a:t>
            </a:r>
          </a:p>
          <a:p>
            <a:pPr lvl="2"/>
            <a:r>
              <a:rPr lang="en-US" dirty="0" smtClean="0"/>
              <a:t>Provide meta data about the returned resource</a:t>
            </a:r>
          </a:p>
          <a:p>
            <a:pPr lvl="1"/>
            <a:r>
              <a:rPr lang="en-US" dirty="0" smtClean="0"/>
              <a:t>Response body</a:t>
            </a:r>
          </a:p>
          <a:p>
            <a:pPr lvl="2"/>
            <a:r>
              <a:rPr lang="en-US" dirty="0" smtClean="0"/>
              <a:t>The content of the HTTP response (data)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648384"/>
            <a:ext cx="73914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53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GB" dirty="0" smtClean="0"/>
              <a:t>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169616"/>
            <a:ext cx="1025366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1861459"/>
            <a:ext cx="3759270" cy="562428"/>
          </a:xfrm>
          <a:prstGeom prst="wedgeRoundRectCallout">
            <a:avLst>
              <a:gd name="adj1" fmla="val -67349"/>
              <a:gd name="adj2" fmla="val 462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846236" y="3352800"/>
            <a:ext cx="3439176" cy="579916"/>
          </a:xfrm>
          <a:prstGeom prst="wedgeRoundRectCallout">
            <a:avLst>
              <a:gd name="adj1" fmla="val -70109"/>
              <a:gd name="adj2" fmla="val 184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37412" y="5105400"/>
            <a:ext cx="3548065" cy="651692"/>
          </a:xfrm>
          <a:prstGeom prst="wedgeRoundRectCallout">
            <a:avLst>
              <a:gd name="adj1" fmla="val -71914"/>
              <a:gd name="adj2" fmla="val 3578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11216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 response </a:t>
            </a:r>
            <a:r>
              <a:rPr lang="en-US" dirty="0" smtClean="0"/>
              <a:t>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– Example</a:t>
            </a:r>
            <a:endParaRPr lang="en-US" dirty="0"/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57400"/>
            <a:ext cx="10625136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41391"/>
            <a:ext cx="3555931" cy="638953"/>
          </a:xfrm>
          <a:prstGeom prst="wedgeRoundRectCallout">
            <a:avLst>
              <a:gd name="adj1" fmla="val -69036"/>
              <a:gd name="adj2" fmla="val 352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221625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89612" y="4327161"/>
            <a:ext cx="3578640" cy="625839"/>
          </a:xfrm>
          <a:prstGeom prst="wedgeRoundRectCallout">
            <a:avLst>
              <a:gd name="adj1" fmla="val -70886"/>
              <a:gd name="adj2" fmla="val 537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7670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1xx</a:t>
            </a:r>
            <a:r>
              <a:rPr lang="en-US" dirty="0" smtClean="0"/>
              <a:t>: informational (e.g., "100 Continue")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2xx</a:t>
            </a:r>
            <a:r>
              <a:rPr lang="en-US" dirty="0" smtClean="0"/>
              <a:t>: successful (e.g., "200 OK", "201 Created")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3xx</a:t>
            </a:r>
            <a:r>
              <a:rPr lang="en-US" dirty="0" smtClean="0"/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4xx</a:t>
            </a:r>
            <a:r>
              <a:rPr lang="en-US" dirty="0" smtClean="0"/>
              <a:t>: client error (e.g., "400 Bad Request", "404 Not Found",</a:t>
            </a:r>
            <a:br>
              <a:rPr lang="en-US" dirty="0" smtClean="0"/>
            </a:br>
            <a:r>
              <a:rPr lang="en-US" dirty="0" smtClean="0"/>
              <a:t>"401 Unauthorized", "409 Conflict")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5xx</a:t>
            </a:r>
            <a:r>
              <a:rPr lang="en-US" dirty="0" smtClean="0"/>
              <a:t>: server error (e.g., "500 Internal Server Error",</a:t>
            </a:r>
            <a:br>
              <a:rPr lang="en-US" dirty="0" smtClean="0"/>
            </a:br>
            <a:r>
              <a:rPr lang="en-US" dirty="0" smtClean="0"/>
              <a:t>"503 Service Unavailable")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following HTTP response (301 Moved Permanently) tells the browser to request another URL: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45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response header the server specifies how the output should be processed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filename="Report-April-2010.pdf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85388" y="2261901"/>
            <a:ext cx="4890624" cy="1029473"/>
          </a:xfrm>
          <a:prstGeom prst="wedgeRoundRectCallout">
            <a:avLst>
              <a:gd name="adj1" fmla="val -63804"/>
              <a:gd name="adj2" fmla="val 481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7086600" cy="1130774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7748" y="1358770"/>
            <a:ext cx="8367114" cy="986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Redirecting the Browser</a:t>
            </a:r>
            <a:endParaRPr lang="bg-BG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63" y="2867399"/>
            <a:ext cx="4496684" cy="3372514"/>
          </a:xfrm>
          <a:prstGeom prst="roundRect">
            <a:avLst>
              <a:gd name="adj" fmla="val 3375"/>
            </a:avLst>
          </a:prstGeom>
        </p:spPr>
      </p:pic>
      <p:pic>
        <p:nvPicPr>
          <p:cNvPr id="1026" name="Picture 2" descr="http://brandthunder.com/wp/wp-content/uploads/2012/09/four-browser-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5382">
            <a:off x="1579941" y="3135621"/>
            <a:ext cx="3624137" cy="1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igitalreadymarketing.com/wp-content/uploads/2014/05/redirect-3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78" y="3293725"/>
            <a:ext cx="2430659" cy="1620440"/>
          </a:xfrm>
          <a:prstGeom prst="roundRect">
            <a:avLst>
              <a:gd name="adj" fmla="val 337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Vani" panose="020B0502040204020203" pitchFamily="34" charset="0"/>
              </a:rPr>
              <a:t>Done by using the HTTP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dirty="0">
                <a:cs typeface="Vani" panose="020B0502040204020203" pitchFamily="34" charset="0"/>
              </a:rPr>
              <a:t>" </a:t>
            </a:r>
            <a:r>
              <a:rPr lang="en-US" dirty="0" smtClean="0">
                <a:cs typeface="Vani" panose="020B0502040204020203" pitchFamily="34" charset="0"/>
              </a:rPr>
              <a:t>header</a:t>
            </a:r>
          </a:p>
          <a:p>
            <a:endParaRPr lang="en-US" dirty="0">
              <a:cs typeface="Vani" panose="020B0502040204020203" pitchFamily="34" charset="0"/>
            </a:endParaRPr>
          </a:p>
          <a:p>
            <a:endParaRPr lang="en-US" dirty="0" smtClean="0">
              <a:cs typeface="Vani" panose="020B0502040204020203" pitchFamily="34" charset="0"/>
            </a:endParaRPr>
          </a:p>
          <a:p>
            <a:r>
              <a:rPr lang="en-US" dirty="0" smtClean="0">
                <a:cs typeface="Vani" panose="020B0502040204020203" pitchFamily="34" charset="0"/>
              </a:rPr>
              <a:t>This sends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  <a:hlinkClick r:id="rId2"/>
              </a:rPr>
              <a:t>HTTP 302 "Found"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Vani" panose="020B0502040204020203" pitchFamily="34" charset="0"/>
              </a:rPr>
              <a:t> </a:t>
            </a:r>
            <a:r>
              <a:rPr lang="en-US" dirty="0" smtClean="0">
                <a:cs typeface="Vani" panose="020B0502040204020203" pitchFamily="34" charset="0"/>
              </a:rPr>
              <a:t>in the HTTP response status code</a:t>
            </a:r>
          </a:p>
          <a:p>
            <a:pPr lvl="1"/>
            <a:r>
              <a:rPr lang="en-US" dirty="0" smtClean="0">
                <a:cs typeface="Vani" panose="020B0502040204020203" pitchFamily="34" charset="0"/>
              </a:rPr>
              <a:t>Tells the browser to open a new URL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Redirecting the Browser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dirty="0"/>
              <a:t>header('Location: http://softuni.bg'); </a:t>
            </a:r>
          </a:p>
        </p:txBody>
      </p:sp>
    </p:spTree>
    <p:extLst>
      <p:ext uri="{BB962C8B-B14F-4D97-AF65-F5344CB8AC3E}">
        <p14:creationId xmlns:p14="http://schemas.microsoft.com/office/powerpoint/2010/main" val="20577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51740" y="4800600"/>
            <a:ext cx="8938472" cy="820600"/>
          </a:xfrm>
        </p:spPr>
        <p:txBody>
          <a:bodyPr/>
          <a:lstStyle/>
          <a:p>
            <a:r>
              <a:rPr lang="en-US" dirty="0" smtClean="0"/>
              <a:t>HTTP Compression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51740" y="5658840"/>
            <a:ext cx="8938472" cy="688256"/>
          </a:xfrm>
        </p:spPr>
        <p:txBody>
          <a:bodyPr/>
          <a:lstStyle/>
          <a:p>
            <a:r>
              <a:rPr lang="en-US" dirty="0" smtClean="0"/>
              <a:t>Using Deflate and GZIP with HTTP</a:t>
            </a:r>
            <a:endParaRPr lang="en-US" dirty="0"/>
          </a:p>
        </p:txBody>
      </p:sp>
      <p:pic>
        <p:nvPicPr>
          <p:cNvPr id="2050" name="Picture 2" descr="https://cdn3.iconfinder.com/data/icons/musthave/256/Arch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4" y="12192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87" y="1505672"/>
            <a:ext cx="2007244" cy="2708465"/>
          </a:xfrm>
          <a:prstGeom prst="rect">
            <a:avLst/>
          </a:prstGeom>
        </p:spPr>
      </p:pic>
      <p:pic>
        <p:nvPicPr>
          <p:cNvPr id="2052" name="Picture 4" descr="http://www.webdevbydoing.com/wp-content/uploads/gzip-m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509932"/>
            <a:ext cx="2057547" cy="27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HTTP protocol is fundamental for WWW 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WWW structural </a:t>
            </a:r>
            <a:r>
              <a:rPr lang="en-US" sz="3200" dirty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– provides data transfer channels over the TCP and </a:t>
            </a:r>
            <a:r>
              <a:rPr lang="en-US" sz="3000" dirty="0" smtClean="0"/>
              <a:t>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sz="3000" dirty="0"/>
              <a:t> </a:t>
            </a:r>
            <a:r>
              <a:rPr lang="en-US" sz="3000" dirty="0" smtClean="0"/>
              <a:t>(Apache</a:t>
            </a:r>
            <a:r>
              <a:rPr lang="en-US" sz="3000" dirty="0"/>
              <a:t>, IIS, Tomcat, Nginx, GWS, etc</a:t>
            </a:r>
            <a:r>
              <a:rPr lang="en-US" sz="3000" dirty="0" smtClean="0"/>
              <a:t>.) – serve 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Clients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(Web browsers)</a:t>
            </a:r>
            <a:r>
              <a:rPr lang="en-US" sz="3000" dirty="0"/>
              <a:t> – </a:t>
            </a:r>
            <a:r>
              <a:rPr lang="en-US" sz="3000" dirty="0" smtClean="0"/>
              <a:t>download and display HTTP resources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WWW semantic </a:t>
            </a:r>
            <a:r>
              <a:rPr lang="en-US" sz="3200" dirty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Transfer Protocol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) and other protocols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Uniform </a:t>
            </a:r>
            <a:r>
              <a:rPr lang="en-US" sz="3000" dirty="0"/>
              <a:t>Resource Locator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000" dirty="0" smtClean="0"/>
              <a:t>), Uniform </a:t>
            </a:r>
            <a:r>
              <a:rPr lang="en-US" sz="3000" dirty="0"/>
              <a:t>Resource Identifiers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sz="30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Markup Language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 smtClean="0"/>
              <a:t>), Cascading Stylesheets 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000" dirty="0" smtClean="0"/>
              <a:t>)</a:t>
            </a:r>
            <a:endParaRPr lang="en-US" sz="28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80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Compression: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447800"/>
            <a:ext cx="9405436" cy="4821454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42688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51740" y="4876800"/>
            <a:ext cx="8938472" cy="820600"/>
          </a:xfrm>
        </p:spPr>
        <p:txBody>
          <a:bodyPr/>
          <a:lstStyle/>
          <a:p>
            <a:r>
              <a:rPr lang="en-US" dirty="0" smtClean="0"/>
              <a:t>Caching HTTP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51740" y="5754968"/>
            <a:ext cx="8938472" cy="688256"/>
          </a:xfrm>
        </p:spPr>
        <p:txBody>
          <a:bodyPr/>
          <a:lstStyle/>
          <a:p>
            <a:r>
              <a:rPr lang="en-US" dirty="0" smtClean="0"/>
              <a:t>Cache Control HTTP Headers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40" y="914400"/>
            <a:ext cx="4823672" cy="3601502"/>
          </a:xfrm>
          <a:prstGeom prst="roundRect">
            <a:avLst>
              <a:gd name="adj" fmla="val 1983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276">
            <a:off x="1348116" y="1712983"/>
            <a:ext cx="1485415" cy="2004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2" y="1503040"/>
            <a:ext cx="2429264" cy="24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cache control tags:</a:t>
            </a:r>
          </a:p>
          <a:p>
            <a:pPr lvl="1"/>
            <a:r>
              <a:rPr lang="en-US" dirty="0" smtClean="0"/>
              <a:t>Cache-Control (no-cache, max-age, public, private, …)</a:t>
            </a:r>
          </a:p>
          <a:p>
            <a:pPr lvl="1"/>
            <a:r>
              <a:rPr lang="en-US" dirty="0" err="1" smtClean="0"/>
              <a:t>ETag</a:t>
            </a:r>
            <a:r>
              <a:rPr lang="en-US" dirty="0" smtClean="0"/>
              <a:t>, Last-Modified</a:t>
            </a:r>
          </a:p>
          <a:p>
            <a:pPr lvl="1"/>
            <a:r>
              <a:rPr lang="en-US" dirty="0" smtClean="0"/>
              <a:t>Expires, Last-Modified</a:t>
            </a:r>
          </a:p>
          <a:p>
            <a:pPr lvl="1"/>
            <a:r>
              <a:rPr lang="en-US" dirty="0" smtClean="0"/>
              <a:t>If-Modified-Since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2823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970"/>
            <a:ext cx="8938472" cy="820600"/>
          </a:xfrm>
        </p:spPr>
        <p:txBody>
          <a:bodyPr/>
          <a:lstStyle/>
          <a:p>
            <a:r>
              <a:rPr lang="en-US" dirty="0" smtClean="0"/>
              <a:t>The Structure of URLs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28938"/>
            <a:ext cx="8938472" cy="719034"/>
          </a:xfrm>
        </p:spPr>
        <p:txBody>
          <a:bodyPr/>
          <a:lstStyle/>
          <a:p>
            <a:r>
              <a:rPr lang="en-US" dirty="0" smtClean="0"/>
              <a:t>Uniform Resource Locator</a:t>
            </a:r>
            <a:endParaRPr lang="en-US" dirty="0"/>
          </a:p>
        </p:txBody>
      </p:sp>
      <p:pic>
        <p:nvPicPr>
          <p:cNvPr id="3074" name="Picture 2" descr="http://www.sqa.org.uk/e-learning/INetCon101CD/images/pic0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8884" y="962704"/>
            <a:ext cx="7673128" cy="365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 smtClean="0"/>
              <a:t>URL is </a:t>
            </a:r>
            <a:r>
              <a:rPr lang="en-US" sz="3000" dirty="0"/>
              <a:t>a formatted string, consisting of:</a:t>
            </a:r>
          </a:p>
          <a:p>
            <a:pPr lvl="1"/>
            <a:r>
              <a:rPr lang="en-US" sz="2800" dirty="0" smtClean="0"/>
              <a:t>Protocol </a:t>
            </a:r>
            <a:r>
              <a:rPr lang="en-US" sz="2800" dirty="0"/>
              <a:t>for communicating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 smtClean="0"/>
              <a:t>...) – HTTP in most cases</a:t>
            </a:r>
            <a:endParaRPr lang="en-US" sz="2800" dirty="0"/>
          </a:p>
          <a:p>
            <a:pPr lvl="1"/>
            <a:r>
              <a:rPr lang="en-US" sz="2800" dirty="0" smtClean="0"/>
              <a:t>Host or </a:t>
            </a:r>
            <a:r>
              <a:rPr lang="en-US" sz="2800" dirty="0"/>
              <a:t>IP </a:t>
            </a:r>
            <a:r>
              <a:rPr lang="en-US" sz="2800" dirty="0" smtClean="0"/>
              <a:t>address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Port (the default port is 80) – a number in range [0…65535]</a:t>
            </a:r>
          </a:p>
          <a:p>
            <a:pPr lvl="1"/>
            <a:r>
              <a:rPr lang="en-US" sz="2800" dirty="0" smtClean="0"/>
              <a:t>Path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Query string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Fragment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 smtClean="0"/>
              <a:t>) – used on the client to navigate to some section</a:t>
            </a:r>
            <a:endParaRPr lang="en-US" sz="2800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 dirty="0"/>
              <a:t> (URL)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6612" y="1216803"/>
            <a:ext cx="10491785" cy="1145397"/>
            <a:chOff x="708027" y="1750203"/>
            <a:chExt cx="10491785" cy="1145397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833436" y="1750203"/>
              <a:ext cx="10366376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http</a:t>
              </a:r>
              <a:r>
                <a: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://mysite.com:8080/demo/index.php?id=27&amp;lang=en#lectures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8027" y="2526268"/>
              <a:ext cx="112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Protocol</a:t>
              </a:r>
              <a:endParaRPr lang="en-GB" sz="1800" dirty="0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46100" y="2521095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Host</a:t>
              </a:r>
              <a:endParaRPr lang="en-GB" sz="1800" dirty="0"/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70338" y="2521094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Port</a:t>
              </a:r>
              <a:endParaRPr lang="en-GB" sz="1800" dirty="0"/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46478" y="2521094"/>
              <a:ext cx="667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Path</a:t>
              </a:r>
              <a:endParaRPr lang="en-GB" sz="1800" dirty="0"/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4612" y="2521094"/>
              <a:ext cx="143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Query String</a:t>
              </a:r>
              <a:endParaRPr lang="en-GB" sz="1800" dirty="0"/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87197" y="2515117"/>
              <a:ext cx="1136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smtClean="0"/>
                <a:t>Fragment</a:t>
              </a:r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Safe URL characters: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</a:t>
            </a:r>
            <a:r>
              <a:rPr lang="en-US" dirty="0" smtClean="0"/>
              <a:t>by: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Space is encoded </a:t>
            </a:r>
            <a:r>
              <a:rPr lang="en-US" dirty="0"/>
              <a:t>as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URL-encoded string: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code]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0352122"/>
              </p:ext>
            </p:extLst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/>
                <a:gridCol w="1406398"/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  <a:endParaRPr lang="en-GB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  <a:endParaRPr lang="en-GB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space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%20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 smtClean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%D1%89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"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%22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#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%23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$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%24</a:t>
                      </a:r>
                      <a:endParaRPr lang="en-GB" sz="20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%25</a:t>
                      </a:r>
                      <a:endParaRPr lang="en-GB" sz="2000" dirty="0"/>
                    </a:p>
                  </a:txBody>
                  <a:tcPr/>
                </a:tc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&amp;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%26</a:t>
                      </a:r>
                      <a:endParaRPr lang="en-GB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Some invalid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and Invalid URLs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www.google.bg/search?sourceid=navclient&amp;ie=UTF-8&amp;rlz=1T4GGLL_enBG369BG369&amp;q=http+get+vs+post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65548"/>
              <a:gd name="adj2" fmla="val 639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</a:t>
            </a:r>
            <a:b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q=%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D0%B1 %D0%B8%D1%80%D0%B0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2893</Words>
  <Application>Microsoft Office PowerPoint</Application>
  <PresentationFormat>Custom</PresentationFormat>
  <Paragraphs>547</Paragraphs>
  <Slides>55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SoftUni 16x9</vt:lpstr>
      <vt:lpstr>1_SoftUni 16x9</vt:lpstr>
      <vt:lpstr>The HTTP Protocol</vt:lpstr>
      <vt:lpstr>Table of Contents</vt:lpstr>
      <vt:lpstr>World Wide Web</vt:lpstr>
      <vt:lpstr>What is World Wide Web (WWW)?</vt:lpstr>
      <vt:lpstr>WWW Components</vt:lpstr>
      <vt:lpstr>The Structure of URLs</vt:lpstr>
      <vt:lpstr>Uniform Resource Locator (URL)</vt:lpstr>
      <vt:lpstr>URL Encoding</vt:lpstr>
      <vt:lpstr>Valid and Invalid URLs – Examples</vt:lpstr>
      <vt:lpstr>URL Encoding / Decoding in PHP</vt:lpstr>
      <vt:lpstr>MIME and Media Types</vt:lpstr>
      <vt:lpstr>What is MIME?</vt:lpstr>
      <vt:lpstr>Common MIME Media Types</vt:lpstr>
      <vt:lpstr>How Browsers Open a Web Page?</vt:lpstr>
      <vt:lpstr>Opening a Web Page: Step by Step</vt:lpstr>
      <vt:lpstr>Opening a Web Page through the Console with Telnet</vt:lpstr>
      <vt:lpstr>HTML Forms and HTTP</vt:lpstr>
      <vt:lpstr>The URL Query String</vt:lpstr>
      <vt:lpstr>Query String in PHP</vt:lpstr>
      <vt:lpstr>GET Request Method</vt:lpstr>
      <vt:lpstr>GET Request Method – Example</vt:lpstr>
      <vt:lpstr>POST Request Method</vt:lpstr>
      <vt:lpstr>POST Request Method – Example</vt:lpstr>
      <vt:lpstr>HTML Forms: GET vs. POST</vt:lpstr>
      <vt:lpstr>Form Encryption Type</vt:lpstr>
      <vt:lpstr>URL Encoded Form Data – Example</vt:lpstr>
      <vt:lpstr>Multi-Part Form Data: Sample Form</vt:lpstr>
      <vt:lpstr>Multi-Part Form Data: Sample POST Request</vt:lpstr>
      <vt:lpstr>Form URL Encoded vs. Multipart Form Data</vt:lpstr>
      <vt:lpstr>The HTTP Protocol</vt:lpstr>
      <vt:lpstr>HTTP</vt:lpstr>
      <vt:lpstr>HTTP: Request-Response Protocol</vt:lpstr>
      <vt:lpstr>HTTP Conversation: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Browser Redirection</vt:lpstr>
      <vt:lpstr>Content-Type and Disposition</vt:lpstr>
      <vt:lpstr>Redirecting the Browser</vt:lpstr>
      <vt:lpstr>Redirecting the Browser</vt:lpstr>
      <vt:lpstr>HTTP Compression</vt:lpstr>
      <vt:lpstr>HTTP Compression: How It Works?</vt:lpstr>
      <vt:lpstr>Caching HTTP Resources</vt:lpstr>
      <vt:lpstr>HTTP Caching</vt:lpstr>
      <vt:lpstr>The HTTP Protocol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 Course</dc:subject>
  <dc:creator/>
  <cp:keywords>HTTP, 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2015-09-16T14:29:04Z</dcterms:modified>
  <cp:category>HTTP, 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